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71" r:id="rId4"/>
    <p:sldId id="272" r:id="rId5"/>
    <p:sldId id="274" r:id="rId6"/>
    <p:sldId id="273" r:id="rId7"/>
    <p:sldId id="267" r:id="rId8"/>
    <p:sldId id="265" r:id="rId9"/>
    <p:sldId id="266" r:id="rId10"/>
    <p:sldId id="264" r:id="rId11"/>
    <p:sldId id="268" r:id="rId12"/>
    <p:sldId id="257" r:id="rId13"/>
    <p:sldId id="262" r:id="rId14"/>
    <p:sldId id="263" r:id="rId15"/>
    <p:sldId id="259" r:id="rId16"/>
    <p:sldId id="280" r:id="rId17"/>
    <p:sldId id="269" r:id="rId18"/>
    <p:sldId id="260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1254"/>
    <p:restoredTop sz="96327"/>
  </p:normalViewPr>
  <p:slideViewPr>
    <p:cSldViewPr snapToGrid="0" snapToObjects="1">
      <p:cViewPr varScale="1">
        <p:scale>
          <a:sx n="126" d="100"/>
          <a:sy n="126" d="100"/>
        </p:scale>
        <p:origin x="22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F09A7-E531-AF40-B0C0-AB1134030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F2782-0CF8-E44C-A48D-9230F7D01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F8310-6D45-EF46-B364-222BB3B9C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62302-B109-F442-AB63-C400977D6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61173-CF3C-3D4F-84C8-2D3718DF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26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C31F-6E5C-7447-A4C4-AF96E8673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CC343C-0E86-AA48-BF32-AB059FE98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6F02C-9A99-B946-8A5E-5DBDB7DEF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2D475-191A-1947-9884-CE56C2382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89BE0-8854-7742-92AF-2A6DB596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30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188EF4-C19F-D44F-9970-93B94FEB41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6DA52C-F6E7-7043-8B61-DC1DD82E9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BC3C8-B3B8-9C40-B872-13DB1C9C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E990F-2A97-CD48-807E-13EB9CE95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55423A-24A7-4F4D-A4CD-2335A7A71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9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B33A0-29A5-9C4F-B274-84DB22798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BEF3-54A7-DE4A-8128-A70899FD9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67B07-040E-3D43-B849-E31B6578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164A2-F811-CD44-B131-A30E71654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10AE1-5CA0-DE46-BAE8-0D5CC1826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2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EC33B-3DC3-5D46-B2CB-4DD358214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EDFE5-683C-F146-8E9F-D6C466082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C4735-A94E-3E46-BA11-B0D886992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830E0-1A10-D34A-AE2B-33FBF4CFE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22A00-7697-EC40-8DC8-F0D75C2AF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161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D4CB7-EB90-CA4A-B235-32ECCAE2E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087FE-C77A-A54B-82F6-11ACE2F2B7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670D1-508A-0F47-9770-7AA8E8C5E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3DD1A-5244-D04F-98BA-71C477EB2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11501-14E3-7A4A-B4E3-0A7B23740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28C1C0-B0EC-614D-B1E3-6E266382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70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E42E4-BF97-E849-AD75-E211F3F60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B7542-B83B-B444-B147-0950F58F6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92853C-029A-DE40-BC84-E56B40508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46C0F-5024-614C-94C2-4A60E9E757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4A84E4-C70B-EF47-80A9-DDD9F7F279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AF1760-92DD-8342-AC5C-503873A16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2AB6F4-5DE9-8A4F-A8CB-B8A6723E3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33565-095A-4A4F-804A-A4A85AFFA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48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CF829-4B6C-6C48-822C-A8937089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C2D2BD-87FE-274A-8D84-85A97E94A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7F4950-B70F-EB48-B600-311C3DD6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A527F-16D8-F44E-9E41-A20011AD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521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0B0C7-B7FA-434B-967F-47231C1B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979343-1914-BF44-B792-93E35ADF2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C88C60-BD29-724A-BB62-820CA8FDF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19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AC431-B71A-224A-ABF9-64F405A03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32F8C-30B8-A844-8991-B02DA804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7407AC-AA2A-5449-8417-030AC56DC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F20C6F-839A-894D-9DA9-B8FB369A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D2111-D7EB-F743-8053-DF979887F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B8A28-1D9C-E848-9975-C0E41A1F9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97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BBA8A-8B00-7948-BBEE-FEF0CF97E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F9544C-5FE5-734C-A5EA-6EF4653AE3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316E2-BAB1-2C47-950E-E2961FF27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372CC-A57E-6045-8568-5F8785069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CB6C2-EC2E-B845-ACDA-67AB5F680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0CD7F2-2C5F-234B-A192-6F86824B7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95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FA2A8-71B0-0043-A3B2-3E51CC337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67AADB-F3A7-7F47-A304-D4D3EB98E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BAA40-9DC8-0C42-86B9-7726F3375E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02A77F-5DA2-9D47-9136-94BBBC07D0D5}" type="datetimeFigureOut">
              <a:rPr lang="en-US" smtClean="0"/>
              <a:t>3/31/20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E127E7-C5E3-8249-B63F-512AF84A1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E8E97-4791-8F45-921A-967DB0D08F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6AD36-9F58-DD49-B01C-4CECB9986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43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datascience.sdsc.edu/matchpoin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cetus.ucsd.edu/technologies_AutonomousRecorder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92C27-B1D9-9841-B44D-56C685D536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Data </a:t>
            </a:r>
            <a:r>
              <a:rPr lang="en-US" dirty="0">
                <a:solidFill>
                  <a:srgbClr val="C00000"/>
                </a:solidFill>
              </a:rPr>
              <a:t>Science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73918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Eigen-vectors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540F929-7CE4-424E-8E5E-D5EEBF834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250" y="1400175"/>
            <a:ext cx="86995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50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E37D56F-B709-0646-9E3B-3BCE455E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367" y="0"/>
            <a:ext cx="8739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9782-4647-F24A-B92E-9B8CFA838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Eviction Labs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3070AB-B89D-7346-81CD-C4F2588B3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690688"/>
            <a:ext cx="10223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7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89D1B-DD40-A840-A9C3-8583ABB8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50" y="144462"/>
            <a:ext cx="10515600" cy="1325563"/>
          </a:xfrm>
        </p:spPr>
        <p:txBody>
          <a:bodyPr/>
          <a:lstStyle/>
          <a:p>
            <a:r>
              <a:rPr lang="en-US" dirty="0"/>
              <a:t>Visualization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610B447F-5F8C-AF48-859B-E70577CF6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99" t="16111" r="8220" b="5324"/>
          <a:stretch/>
        </p:blipFill>
        <p:spPr>
          <a:xfrm>
            <a:off x="1123950" y="1470025"/>
            <a:ext cx="9220200" cy="53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5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A2937-4CC0-134D-AF64-B0439FB5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23BB7C-8273-5143-A61E-887B30CCD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3012" y="1825625"/>
            <a:ext cx="9325975" cy="4351338"/>
          </a:xfrm>
        </p:spPr>
      </p:pic>
    </p:spTree>
    <p:extLst>
      <p:ext uri="{BB962C8B-B14F-4D97-AF65-F5344CB8AC3E}">
        <p14:creationId xmlns:p14="http://schemas.microsoft.com/office/powerpoint/2010/main" val="3575274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E777027-CF96-4248-8692-7EAD04458A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876300"/>
            <a:ext cx="112268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911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1214C-F948-D843-A90F-B6D93284A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29EA3-5523-6146-B7F9-411311DD5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Platforms:</a:t>
            </a:r>
          </a:p>
          <a:p>
            <a:pPr lvl="1"/>
            <a:r>
              <a:rPr lang="en-US" dirty="0"/>
              <a:t>Conversational: </a:t>
            </a:r>
            <a:r>
              <a:rPr lang="en-US" dirty="0" err="1"/>
              <a:t>eMail</a:t>
            </a:r>
            <a:r>
              <a:rPr lang="en-US" dirty="0"/>
              <a:t>, Slack, Zoom </a:t>
            </a:r>
          </a:p>
          <a:p>
            <a:pPr lvl="1"/>
            <a:r>
              <a:rPr lang="en-US" dirty="0"/>
              <a:t>Persistent: </a:t>
            </a:r>
            <a:r>
              <a:rPr lang="en-US" dirty="0" err="1"/>
              <a:t>Github</a:t>
            </a:r>
            <a:r>
              <a:rPr lang="en-US" dirty="0"/>
              <a:t>, </a:t>
            </a:r>
            <a:r>
              <a:rPr lang="en-US" dirty="0" err="1"/>
              <a:t>gDrive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312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monitor&#10;&#10;Description automatically generated">
            <a:extLst>
              <a:ext uri="{FF2B5EF4-FFF2-40B4-BE49-F238E27FC236}">
                <a16:creationId xmlns:a16="http://schemas.microsoft.com/office/drawing/2014/main" id="{56182004-52A8-334B-993C-D41CBA173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6367" y="0"/>
            <a:ext cx="87392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72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F6758-DBAB-994F-AB83-57BB45110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Whale Echo-Location clicks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64D64-F241-F84A-8B4E-3B1A73DD4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31643"/>
          </a:xfrm>
        </p:spPr>
        <p:txBody>
          <a:bodyPr/>
          <a:lstStyle/>
          <a:p>
            <a:r>
              <a:rPr lang="en-US" dirty="0"/>
              <a:t>SDSC </a:t>
            </a:r>
            <a:r>
              <a:rPr lang="en-US" dirty="0" err="1"/>
              <a:t>Matchpoint</a:t>
            </a:r>
            <a:r>
              <a:rPr lang="en-US" dirty="0"/>
              <a:t> (</a:t>
            </a:r>
            <a:r>
              <a:rPr lang="en-US" dirty="0">
                <a:hlinkClick r:id="rId2"/>
              </a:rPr>
              <a:t>https://datascience.sdsc.edu/matchpoint</a:t>
            </a:r>
            <a:r>
              <a:rPr lang="en-US" dirty="0"/>
              <a:t>) is a clearing house for data-science projects.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21AEE1-7877-7B48-A769-A01619835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348"/>
          <a:stretch/>
        </p:blipFill>
        <p:spPr>
          <a:xfrm>
            <a:off x="349545" y="2757418"/>
            <a:ext cx="11620500" cy="4015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3153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FC06AD-B082-6B44-92F8-5E043AD658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0" t="29147" r="24366" b="4186"/>
          <a:stretch/>
        </p:blipFill>
        <p:spPr>
          <a:xfrm>
            <a:off x="1807536" y="324293"/>
            <a:ext cx="8086676" cy="620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153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A6B6-E187-9D4F-B998-E0320AC05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science in Data Science?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3894C-3D3D-8D48-BF1E-C5A88242C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Scientific method: </a:t>
            </a:r>
          </a:p>
          <a:p>
            <a:pPr lvl="1"/>
            <a:r>
              <a:rPr lang="en-US" dirty="0"/>
              <a:t>Evidence-based advancement of knowledge.</a:t>
            </a:r>
          </a:p>
          <a:p>
            <a:pPr lvl="1"/>
            <a:r>
              <a:rPr lang="en-US" dirty="0"/>
              <a:t>Reproducibility is key.</a:t>
            </a:r>
          </a:p>
          <a:p>
            <a:pPr lvl="1"/>
            <a:endParaRPr lang="en-US" dirty="0"/>
          </a:p>
          <a:p>
            <a:r>
              <a:rPr lang="en-US" dirty="0"/>
              <a:t>Data Science:</a:t>
            </a:r>
          </a:p>
          <a:p>
            <a:pPr lvl="1"/>
            <a:r>
              <a:rPr lang="en-US" dirty="0"/>
              <a:t>Collecting high quality data is becoming cheaper and cheaper.</a:t>
            </a:r>
          </a:p>
          <a:p>
            <a:pPr lvl="1"/>
            <a:r>
              <a:rPr lang="en-US" dirty="0"/>
              <a:t>Focus is shifting from building better sensors to building better software.</a:t>
            </a:r>
          </a:p>
          <a:p>
            <a:pPr lvl="1"/>
            <a:r>
              <a:rPr lang="en-US" dirty="0"/>
              <a:t>Reproducibility is key.</a:t>
            </a:r>
          </a:p>
        </p:txBody>
      </p:sp>
    </p:spTree>
    <p:extLst>
      <p:ext uri="{BB962C8B-B14F-4D97-AF65-F5344CB8AC3E}">
        <p14:creationId xmlns:p14="http://schemas.microsoft.com/office/powerpoint/2010/main" val="2838448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016AC-DA87-1844-9692-017B5872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from the ocean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D01AB-99F4-FC4D-BFB5-B65751071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Harps and Arps</a:t>
            </a:r>
            <a:endParaRPr lang="en-US" dirty="0"/>
          </a:p>
          <a:p>
            <a:r>
              <a:rPr lang="en-US" dirty="0"/>
              <a:t>Continuous recording at 200 </a:t>
            </a:r>
            <a:r>
              <a:rPr lang="en-US" dirty="0" err="1"/>
              <a:t>Khz</a:t>
            </a:r>
            <a:endParaRPr lang="en-US" dirty="0"/>
          </a:p>
          <a:p>
            <a:r>
              <a:rPr lang="en-US" dirty="0"/>
              <a:t>Recorder is retrieved after a year.</a:t>
            </a:r>
          </a:p>
          <a:p>
            <a:r>
              <a:rPr lang="en-US" dirty="0"/>
              <a:t>Generates 2TB of data</a:t>
            </a:r>
          </a:p>
          <a:p>
            <a:r>
              <a:rPr lang="en-US" dirty="0"/>
              <a:t>Processing takes about 2 weeks.</a:t>
            </a:r>
          </a:p>
          <a:p>
            <a:r>
              <a:rPr lang="en-US" dirty="0"/>
              <a:t>Why: throughput of one computer is ~ 100MB/Sec</a:t>
            </a:r>
          </a:p>
          <a:p>
            <a:r>
              <a:rPr lang="en-US" dirty="0"/>
              <a:t>Using 2 cores helps. More than that : same or worse</a:t>
            </a:r>
          </a:p>
        </p:txBody>
      </p:sp>
    </p:spTree>
    <p:extLst>
      <p:ext uri="{BB962C8B-B14F-4D97-AF65-F5344CB8AC3E}">
        <p14:creationId xmlns:p14="http://schemas.microsoft.com/office/powerpoint/2010/main" val="1049180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CD0DE-C56F-0144-8C50-D76751A06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Refinement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4829A-DD9E-CF40-B54F-8345E4D17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Start with a question</a:t>
            </a:r>
          </a:p>
          <a:p>
            <a:r>
              <a:rPr lang="en-US" dirty="0"/>
              <a:t>Collect Data, or receive data from others.</a:t>
            </a:r>
          </a:p>
          <a:p>
            <a:r>
              <a:rPr lang="en-US" dirty="0"/>
              <a:t>Create a model for what is “normal” or “predictable”</a:t>
            </a:r>
          </a:p>
          <a:p>
            <a:r>
              <a:rPr lang="en-US" dirty="0"/>
              <a:t>Identify trends that are not predicted and are statistically significant.</a:t>
            </a:r>
          </a:p>
          <a:p>
            <a:r>
              <a:rPr lang="en-US" dirty="0"/>
              <a:t>Update model</a:t>
            </a:r>
          </a:p>
          <a:p>
            <a:r>
              <a:rPr lang="en-US" dirty="0"/>
              <a:t>Repeat</a:t>
            </a:r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Predict</a:t>
            </a:r>
          </a:p>
          <a:p>
            <a:pPr lvl="1"/>
            <a:r>
              <a:rPr lang="en-US" dirty="0"/>
              <a:t>Detect anomalies</a:t>
            </a:r>
          </a:p>
          <a:p>
            <a:pPr lvl="1"/>
            <a:r>
              <a:rPr lang="en-US" dirty="0"/>
              <a:t>Identify optimal parameter settings.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993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2C57A-2EE3-1643-9974-E3614D115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CCBE85-F914-5248-B4BA-45851300B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modeling can be done without interpretation:</a:t>
            </a:r>
          </a:p>
          <a:p>
            <a:pPr lvl="1"/>
            <a:r>
              <a:rPr lang="en-US" dirty="0"/>
              <a:t>Object detection using Neural Networks.</a:t>
            </a:r>
          </a:p>
          <a:p>
            <a:r>
              <a:rPr lang="en-US" dirty="0"/>
              <a:t>In many cases interpretation is important. </a:t>
            </a:r>
          </a:p>
          <a:p>
            <a:pPr lvl="1"/>
            <a:r>
              <a:rPr lang="en-US" dirty="0"/>
              <a:t>Science</a:t>
            </a:r>
          </a:p>
          <a:p>
            <a:pPr lvl="1"/>
            <a:r>
              <a:rPr lang="en-US" dirty="0"/>
              <a:t>Medical research.</a:t>
            </a:r>
          </a:p>
          <a:p>
            <a:r>
              <a:rPr lang="en-US" dirty="0"/>
              <a:t>Explanation for classification is important for building trust:</a:t>
            </a:r>
          </a:p>
          <a:p>
            <a:pPr lvl="1"/>
            <a:r>
              <a:rPr lang="en-US" dirty="0"/>
              <a:t>Bank Loan Approval / Denial</a:t>
            </a:r>
          </a:p>
          <a:p>
            <a:pPr lvl="1"/>
            <a:r>
              <a:rPr lang="en-US" dirty="0"/>
              <a:t>Medical decisions: ventilator – no ventilator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58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BDF9-000A-7744-B3D6-A468144DC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is an Inter-disciplinary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69A71-BE53-0445-8326-33D12A133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Most Data Science projects have two types of researchers: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Domain experts: people with expertise in the particular domain: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Collect the data.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Label / annotate the data.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Formulate the questions. Provide context, intuitions, ideas.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Judge the relevance of the quantitative findings.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Methods experts: </a:t>
            </a:r>
            <a:r>
              <a:rPr lang="en-US" sz="2600" dirty="0"/>
              <a:t>Statisticians/Computer Scientists/Mathematicians:</a:t>
            </a: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Translate ideas and intuitions into quantifiable questions.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Use data to answer questions.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857514-319D-684E-9188-7E35A6F05519}"/>
              </a:ext>
            </a:extLst>
          </p:cNvPr>
          <p:cNvSpPr txBox="1"/>
          <p:nvPr/>
        </p:nvSpPr>
        <p:spPr>
          <a:xfrm>
            <a:off x="838200" y="5669131"/>
            <a:ext cx="9672320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69850" h="69850" prst="divot"/>
            </a:sp3d>
          </a:bodyPr>
          <a:lstStyle/>
          <a:p>
            <a:r>
              <a:rPr lang="en-US" sz="6000" b="1" dirty="0">
                <a:solidFill>
                  <a:srgbClr val="7030A0"/>
                </a:solidFill>
                <a:effectLst>
                  <a:reflection stA="45000" endPos="0" dist="50800" dir="5400000" sy="-100000" algn="bl" rotWithShape="0"/>
                </a:effectLst>
                <a:highlight>
                  <a:srgbClr val="C0C0C0"/>
                </a:highlight>
              </a:rPr>
              <a:t>Communication </a:t>
            </a:r>
            <a:r>
              <a:rPr lang="en-US" sz="6000" b="1" dirty="0">
                <a:solidFill>
                  <a:srgbClr val="7030A0"/>
                </a:solidFill>
                <a:effectLst>
                  <a:glow>
                    <a:schemeClr val="accent1">
                      <a:alpha val="40000"/>
                    </a:schemeClr>
                  </a:glow>
                  <a:reflection stA="45000" endPos="0" dist="50800" dir="5400000" sy="-100000" algn="bl" rotWithShape="0"/>
                </a:effectLst>
                <a:highlight>
                  <a:srgbClr val="C0C0C0"/>
                </a:highlight>
              </a:rPr>
              <a:t>skills</a:t>
            </a:r>
            <a:r>
              <a:rPr lang="en-US" sz="6000" b="1" dirty="0">
                <a:solidFill>
                  <a:srgbClr val="7030A0"/>
                </a:solidFill>
                <a:effectLst>
                  <a:reflection stA="45000" endPos="0" dist="50800" dir="5400000" sy="-100000" algn="bl" rotWithShape="0"/>
                </a:effectLst>
                <a:highlight>
                  <a:srgbClr val="C0C0C0"/>
                </a:highlight>
              </a:rPr>
              <a:t> are key!</a:t>
            </a:r>
          </a:p>
        </p:txBody>
      </p:sp>
    </p:spTree>
    <p:extLst>
      <p:ext uri="{BB962C8B-B14F-4D97-AF65-F5344CB8AC3E}">
        <p14:creationId xmlns:p14="http://schemas.microsoft.com/office/powerpoint/2010/main" val="1518310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BF9679F-EDA3-2B45-A95E-9B7FB1D6E4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Some real life examples of data science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F7B19AB-9C1C-FF47-80C4-B9ECEDA884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98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34034-AD5B-5F43-A0C4-1158F4E6F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Caltrans: </a:t>
            </a:r>
            <a:r>
              <a:rPr lang="en-US" dirty="0" err="1"/>
              <a:t>PeMS</a:t>
            </a:r>
            <a:r>
              <a:rPr lang="en-US" dirty="0"/>
              <a:t> </a:t>
            </a:r>
            <a:r>
              <a:rPr lang="en-US" sz="2800" dirty="0"/>
              <a:t>(Performance measurement system)</a:t>
            </a:r>
            <a:endParaRPr lang="en-US" dirty="0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F381C37-4256-C344-978B-1C5E00D14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19" y="1435629"/>
            <a:ext cx="9888243" cy="514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53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MAS-DSE Capstone Project, 2016 </a:t>
            </a:r>
            <a:br>
              <a:rPr lang="en-US" dirty="0"/>
            </a:br>
            <a:r>
              <a:rPr lang="en-US" sz="2700" dirty="0"/>
              <a:t>Kevin Dyer, John Gill III, Conway Wong</a:t>
            </a:r>
            <a:endParaRPr lang="en-US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04D92C-10C0-6A48-B217-4556C85BA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3749"/>
            <a:ext cx="10787302" cy="325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42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56A43-704D-CE4F-8A0B-65FE79EC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and STD of total flow (cars per minute)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8A3DF-8617-7642-AEA4-535085FE9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75" y="1690688"/>
            <a:ext cx="8444049" cy="45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10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2602</TotalTime>
  <Words>377</Words>
  <Application>Microsoft Macintosh PowerPoint</Application>
  <PresentationFormat>Widescreen</PresentationFormat>
  <Paragraphs>64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What is Data Science?</vt:lpstr>
      <vt:lpstr>What is the science in Data Science?</vt:lpstr>
      <vt:lpstr>Model Refinement</vt:lpstr>
      <vt:lpstr>Interpretability</vt:lpstr>
      <vt:lpstr>Data Science is an Inter-disciplinary</vt:lpstr>
      <vt:lpstr>Some real life examples of data science</vt:lpstr>
      <vt:lpstr>Caltrans: PeMS (Performance measurement system)</vt:lpstr>
      <vt:lpstr>MAS-DSE Capstone Project, 2016  Kevin Dyer, John Gill III, Conway Wong</vt:lpstr>
      <vt:lpstr>Mean and STD of total flow (cars per minute)</vt:lpstr>
      <vt:lpstr>Top Eigen-vectors</vt:lpstr>
      <vt:lpstr>PowerPoint Presentation</vt:lpstr>
      <vt:lpstr>Eviction Labs</vt:lpstr>
      <vt:lpstr>Visualization</vt:lpstr>
      <vt:lpstr>Analysis</vt:lpstr>
      <vt:lpstr>PowerPoint Presentation</vt:lpstr>
      <vt:lpstr>Communication Tools</vt:lpstr>
      <vt:lpstr>PowerPoint Presentation</vt:lpstr>
      <vt:lpstr>Whale Echo-Location clicks</vt:lpstr>
      <vt:lpstr>PowerPoint Presentation</vt:lpstr>
      <vt:lpstr>Data from the ocean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Data Science</dc:title>
  <dc:creator>yoav freund</dc:creator>
  <cp:lastModifiedBy>yoav freund</cp:lastModifiedBy>
  <cp:revision>31</cp:revision>
  <dcterms:created xsi:type="dcterms:W3CDTF">2019-03-31T20:13:17Z</dcterms:created>
  <dcterms:modified xsi:type="dcterms:W3CDTF">2020-03-31T23:35:44Z</dcterms:modified>
</cp:coreProperties>
</file>

<file path=docProps/thumbnail.jpeg>
</file>